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5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0A0DE-CE1F-41FA-8DF1-F7AEA82CBF46}" v="146" dt="2021-11-14T07:18:05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273" autoAdjust="0"/>
  </p:normalViewPr>
  <p:slideViewPr>
    <p:cSldViewPr snapToGrid="0">
      <p:cViewPr varScale="1">
        <p:scale>
          <a:sx n="65" d="100"/>
          <a:sy n="65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lanahirzan" userId="QZ9/UGr5K0C954TRx2YVemBIv6+ROOpGBScm1FuaWOk=" providerId="None" clId="Web-{4680A0DE-CE1F-41FA-8DF1-F7AEA82CBF46}"/>
    <pc:docChg chg="addSld modSld sldOrd addMainMaster delMainMaster">
      <pc:chgData name="maulanahirzan" userId="QZ9/UGr5K0C954TRx2YVemBIv6+ROOpGBScm1FuaWOk=" providerId="None" clId="Web-{4680A0DE-CE1F-41FA-8DF1-F7AEA82CBF46}" dt="2021-11-14T07:18:05.889" v="142" actId="20577"/>
      <pc:docMkLst>
        <pc:docMk/>
      </pc:docMkLst>
      <pc:sldChg chg="modSp mod modClrScheme chgLayout">
        <pc:chgData name="maulanahirzan" userId="QZ9/UGr5K0C954TRx2YVemBIv6+ROOpGBScm1FuaWOk=" providerId="None" clId="Web-{4680A0DE-CE1F-41FA-8DF1-F7AEA82CBF46}" dt="2021-11-14T07:10:37.566" v="8" actId="20577"/>
        <pc:sldMkLst>
          <pc:docMk/>
          <pc:sldMk cId="2426011969" sldId="256"/>
        </pc:sldMkLst>
        <pc:spChg chg="mod ord">
          <ac:chgData name="maulanahirzan" userId="QZ9/UGr5K0C954TRx2YVemBIv6+ROOpGBScm1FuaWOk=" providerId="None" clId="Web-{4680A0DE-CE1F-41FA-8DF1-F7AEA82CBF46}" dt="2021-11-14T07:10:21.940" v="3" actId="20577"/>
          <ac:spMkLst>
            <pc:docMk/>
            <pc:sldMk cId="2426011969" sldId="256"/>
            <ac:spMk id="2" creationId="{00000000-0000-0000-0000-000000000000}"/>
          </ac:spMkLst>
        </pc:spChg>
        <pc:spChg chg="mod ord">
          <ac:chgData name="maulanahirzan" userId="QZ9/UGr5K0C954TRx2YVemBIv6+ROOpGBScm1FuaWOk=" providerId="None" clId="Web-{4680A0DE-CE1F-41FA-8DF1-F7AEA82CBF46}" dt="2021-11-14T07:10:37.566" v="8" actId="20577"/>
          <ac:spMkLst>
            <pc:docMk/>
            <pc:sldMk cId="2426011969" sldId="256"/>
            <ac:spMk id="3" creationId="{00000000-0000-0000-0000-000000000000}"/>
          </ac:spMkLst>
        </pc:spChg>
      </pc:sldChg>
      <pc:sldChg chg="modSp new">
        <pc:chgData name="maulanahirzan" userId="QZ9/UGr5K0C954TRx2YVemBIv6+ROOpGBScm1FuaWOk=" providerId="None" clId="Web-{4680A0DE-CE1F-41FA-8DF1-F7AEA82CBF46}" dt="2021-11-14T07:15:53.730" v="105" actId="20577"/>
        <pc:sldMkLst>
          <pc:docMk/>
          <pc:sldMk cId="1683103342" sldId="257"/>
        </pc:sldMkLst>
        <pc:spChg chg="mod">
          <ac:chgData name="maulanahirzan" userId="QZ9/UGr5K0C954TRx2YVemBIv6+ROOpGBScm1FuaWOk=" providerId="None" clId="Web-{4680A0DE-CE1F-41FA-8DF1-F7AEA82CBF46}" dt="2021-11-14T07:12:39.929" v="19" actId="20577"/>
          <ac:spMkLst>
            <pc:docMk/>
            <pc:sldMk cId="1683103342" sldId="257"/>
            <ac:spMk id="2" creationId="{31AE4E3A-4D82-4D3A-9FB5-C5E0A8E10E3E}"/>
          </ac:spMkLst>
        </pc:spChg>
        <pc:spChg chg="mod">
          <ac:chgData name="maulanahirzan" userId="QZ9/UGr5K0C954TRx2YVemBIv6+ROOpGBScm1FuaWOk=" providerId="None" clId="Web-{4680A0DE-CE1F-41FA-8DF1-F7AEA82CBF46}" dt="2021-11-14T07:15:53.730" v="105" actId="20577"/>
          <ac:spMkLst>
            <pc:docMk/>
            <pc:sldMk cId="1683103342" sldId="257"/>
            <ac:spMk id="3" creationId="{84B4EEE4-82BF-420A-984D-332357AEC6E8}"/>
          </ac:spMkLst>
        </pc:spChg>
      </pc:sldChg>
      <pc:sldChg chg="modSp new ord">
        <pc:chgData name="maulanahirzan" userId="QZ9/UGr5K0C954TRx2YVemBIv6+ROOpGBScm1FuaWOk=" providerId="None" clId="Web-{4680A0DE-CE1F-41FA-8DF1-F7AEA82CBF46}" dt="2021-11-14T07:18:05.889" v="142" actId="20577"/>
        <pc:sldMkLst>
          <pc:docMk/>
          <pc:sldMk cId="3372760491" sldId="258"/>
        </pc:sldMkLst>
        <pc:spChg chg="mod">
          <ac:chgData name="maulanahirzan" userId="QZ9/UGr5K0C954TRx2YVemBIv6+ROOpGBScm1FuaWOk=" providerId="None" clId="Web-{4680A0DE-CE1F-41FA-8DF1-F7AEA82CBF46}" dt="2021-11-14T07:16:57.544" v="117" actId="20577"/>
          <ac:spMkLst>
            <pc:docMk/>
            <pc:sldMk cId="3372760491" sldId="258"/>
            <ac:spMk id="2" creationId="{C8857B91-971E-4866-90BA-DBBA4C14A9BC}"/>
          </ac:spMkLst>
        </pc:spChg>
        <pc:spChg chg="mod">
          <ac:chgData name="maulanahirzan" userId="QZ9/UGr5K0C954TRx2YVemBIv6+ROOpGBScm1FuaWOk=" providerId="None" clId="Web-{4680A0DE-CE1F-41FA-8DF1-F7AEA82CBF46}" dt="2021-11-14T07:18:05.889" v="142" actId="20577"/>
          <ac:spMkLst>
            <pc:docMk/>
            <pc:sldMk cId="3372760491" sldId="258"/>
            <ac:spMk id="3" creationId="{2F596EE7-BE0A-4375-B20E-7F2A67336599}"/>
          </ac:spMkLst>
        </pc:spChg>
      </pc:sldChg>
      <pc:sldMasterChg chg="del delSldLayout">
        <pc:chgData name="maulanahirzan" userId="QZ9/UGr5K0C954TRx2YVemBIv6+ROOpGBScm1FuaWOk=" providerId="None" clId="Web-{4680A0DE-CE1F-41FA-8DF1-F7AEA82CBF46}" dt="2021-11-14T07:10:14.378" v="0"/>
        <pc:sldMasterMkLst>
          <pc:docMk/>
          <pc:sldMasterMk cId="4124136512" sldId="2147483672"/>
        </pc:sldMasterMkLst>
        <pc:sldLayoutChg chg="del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4124136512" sldId="2147483672"/>
            <pc:sldLayoutMk cId="2520518546" sldId="2147483673"/>
          </pc:sldLayoutMkLst>
        </pc:sldLayoutChg>
        <pc:sldLayoutChg chg="del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4124136512" sldId="2147483672"/>
            <pc:sldLayoutMk cId="2960619921" sldId="2147483674"/>
          </pc:sldLayoutMkLst>
        </pc:sldLayoutChg>
        <pc:sldLayoutChg chg="del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4124136512" sldId="2147483672"/>
            <pc:sldLayoutMk cId="2072125890" sldId="2147483675"/>
          </pc:sldLayoutMkLst>
        </pc:sldLayoutChg>
        <pc:sldLayoutChg chg="del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4124136512" sldId="2147483672"/>
            <pc:sldLayoutMk cId="4243403397" sldId="2147483676"/>
          </pc:sldLayoutMkLst>
        </pc:sldLayoutChg>
        <pc:sldLayoutChg chg="del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4124136512" sldId="2147483672"/>
            <pc:sldLayoutMk cId="3953759558" sldId="2147483677"/>
          </pc:sldLayoutMkLst>
        </pc:sldLayoutChg>
        <pc:sldLayoutChg chg="del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4124136512" sldId="2147483672"/>
            <pc:sldLayoutMk cId="3815284972" sldId="2147483678"/>
          </pc:sldLayoutMkLst>
        </pc:sldLayoutChg>
        <pc:sldLayoutChg chg="del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4124136512" sldId="2147483672"/>
            <pc:sldLayoutMk cId="3035599116" sldId="2147483679"/>
          </pc:sldLayoutMkLst>
        </pc:sldLayoutChg>
        <pc:sldLayoutChg chg="del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4124136512" sldId="2147483672"/>
            <pc:sldLayoutMk cId="1714960738" sldId="2147483680"/>
          </pc:sldLayoutMkLst>
        </pc:sldLayoutChg>
        <pc:sldLayoutChg chg="del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4124136512" sldId="2147483672"/>
            <pc:sldLayoutMk cId="3255540774" sldId="2147483681"/>
          </pc:sldLayoutMkLst>
        </pc:sldLayoutChg>
        <pc:sldLayoutChg chg="del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4124136512" sldId="2147483672"/>
            <pc:sldLayoutMk cId="2377304659" sldId="2147483682"/>
          </pc:sldLayoutMkLst>
        </pc:sldLayoutChg>
        <pc:sldLayoutChg chg="del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4124136512" sldId="2147483672"/>
            <pc:sldLayoutMk cId="4161801277" sldId="2147483683"/>
          </pc:sldLayoutMkLst>
        </pc:sldLayoutChg>
      </pc:sldMasterChg>
      <pc:sldMasterChg chg="add addSldLayout modSldLayout">
        <pc:chgData name="maulanahirzan" userId="QZ9/UGr5K0C954TRx2YVemBIv6+ROOpGBScm1FuaWOk=" providerId="None" clId="Web-{4680A0DE-CE1F-41FA-8DF1-F7AEA82CBF46}" dt="2021-11-14T07:10:14.378" v="0"/>
        <pc:sldMasterMkLst>
          <pc:docMk/>
          <pc:sldMasterMk cId="743804050" sldId="2147483684"/>
        </pc:sldMasterMkLst>
        <pc:sldLayoutChg chg="add mod replId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743804050" sldId="2147483684"/>
            <pc:sldLayoutMk cId="1637991465" sldId="2147483685"/>
          </pc:sldLayoutMkLst>
        </pc:sldLayoutChg>
        <pc:sldLayoutChg chg="add mod replId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743804050" sldId="2147483684"/>
            <pc:sldLayoutMk cId="1661023359" sldId="2147483686"/>
          </pc:sldLayoutMkLst>
        </pc:sldLayoutChg>
        <pc:sldLayoutChg chg="add mod replId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743804050" sldId="2147483684"/>
            <pc:sldLayoutMk cId="819939927" sldId="2147483687"/>
          </pc:sldLayoutMkLst>
        </pc:sldLayoutChg>
        <pc:sldLayoutChg chg="add mod replId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743804050" sldId="2147483684"/>
            <pc:sldLayoutMk cId="1244173727" sldId="2147483688"/>
          </pc:sldLayoutMkLst>
        </pc:sldLayoutChg>
        <pc:sldLayoutChg chg="add mod replId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743804050" sldId="2147483684"/>
            <pc:sldLayoutMk cId="1945738779" sldId="2147483689"/>
          </pc:sldLayoutMkLst>
        </pc:sldLayoutChg>
        <pc:sldLayoutChg chg="add mod replId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743804050" sldId="2147483684"/>
            <pc:sldLayoutMk cId="3607570542" sldId="2147483690"/>
          </pc:sldLayoutMkLst>
        </pc:sldLayoutChg>
        <pc:sldLayoutChg chg="add mod replId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743804050" sldId="2147483684"/>
            <pc:sldLayoutMk cId="2579917598" sldId="2147483691"/>
          </pc:sldLayoutMkLst>
        </pc:sldLayoutChg>
        <pc:sldLayoutChg chg="add mod replId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743804050" sldId="2147483684"/>
            <pc:sldLayoutMk cId="2895069211" sldId="2147483692"/>
          </pc:sldLayoutMkLst>
        </pc:sldLayoutChg>
        <pc:sldLayoutChg chg="add mod replId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743804050" sldId="2147483684"/>
            <pc:sldLayoutMk cId="3936820589" sldId="2147483693"/>
          </pc:sldLayoutMkLst>
        </pc:sldLayoutChg>
        <pc:sldLayoutChg chg="add mod replId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743804050" sldId="2147483684"/>
            <pc:sldLayoutMk cId="697534954" sldId="2147483694"/>
          </pc:sldLayoutMkLst>
        </pc:sldLayoutChg>
        <pc:sldLayoutChg chg="add mod replId">
          <pc:chgData name="maulanahirzan" userId="QZ9/UGr5K0C954TRx2YVemBIv6+ROOpGBScm1FuaWOk=" providerId="None" clId="Web-{4680A0DE-CE1F-41FA-8DF1-F7AEA82CBF46}" dt="2021-11-14T07:10:14.378" v="0"/>
          <pc:sldLayoutMkLst>
            <pc:docMk/>
            <pc:sldMasterMk cId="743804050" sldId="2147483684"/>
            <pc:sldLayoutMk cId="644233073" sldId="214748369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2E96E-41F7-40C5-8419-297958CC00FA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99B8-B6B4-4561-A3CD-BBCDAB9FC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28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99B8-B6B4-4561-A3CD-BBCDAB9FC9D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64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999B8-B6B4-4561-A3CD-BBCDAB9FC9D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3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91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3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3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2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3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7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3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7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17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6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11/14/2021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20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://kislinux.blogspot.com/2012/03/mulher-e-homem-e-igual-firewall-vs-ddos.html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fault.com/questions/811587/how-to-set-dscp-values-for-outgoing-traffic-from-my-linux-server-to-check-wheth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Gateway_firewall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yntek.com/blog/why-internal-segmentation-firewalls-are-transforming-network-protection-strategies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edesfran-cisco.blogspot.com/2012/12/seguridad-informatica-snort.html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sec.becem.net/security-concept-lock-on-digital-screen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munity-oesterreich.com/2015/05/30/iris-scanner-am-android-phone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xt.co.za/2014/07/07/fingerprint-and-facial-scanners-coming-to-sa-borders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ictoblog.nl/2016/02/11/google-beacons-versus-apple-beacon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veshare.com/laser-sensor.ht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95215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16A5D456-6167-4CFD-BC94-FED353155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2677" b="223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  <a:cs typeface="Calibri Light"/>
              </a:rPr>
              <a:t>Internet of Things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>
                <a:solidFill>
                  <a:schemeClr val="tx1"/>
                </a:solidFill>
                <a:cs typeface="Calibri Light"/>
              </a:rPr>
              <a:t>Pertemuan 10</a:t>
            </a:r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01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thernet cables connected to a networking patch">
            <a:extLst>
              <a:ext uri="{FF2B5EF4-FFF2-40B4-BE49-F238E27FC236}">
                <a16:creationId xmlns:a16="http://schemas.microsoft.com/office/drawing/2014/main" id="{8ADD5949-57F1-4A5E-A871-D2EE249672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8652" b="150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E755D-8FD0-4D34-94BA-2893D2CD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ID">
                <a:solidFill>
                  <a:schemeClr val="tx1"/>
                </a:solidFill>
              </a:rPr>
              <a:t>Firewall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233DC-C54B-4E5E-9118-C4BAE729D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/>
          </a:bodyPr>
          <a:lstStyle/>
          <a:p>
            <a:r>
              <a:rPr lang="en-ID" dirty="0">
                <a:solidFill>
                  <a:schemeClr val="tx1"/>
                </a:solidFill>
              </a:rPr>
              <a:t>Firewall </a:t>
            </a:r>
            <a:r>
              <a:rPr lang="en-ID" dirty="0" err="1">
                <a:solidFill>
                  <a:schemeClr val="tx1"/>
                </a:solidFill>
              </a:rPr>
              <a:t>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melakukan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penyaringan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paket-paket</a:t>
            </a:r>
            <a:r>
              <a:rPr lang="en-ID" dirty="0">
                <a:solidFill>
                  <a:schemeClr val="tx1"/>
                </a:solidFill>
              </a:rPr>
              <a:t> data yang </a:t>
            </a:r>
            <a:r>
              <a:rPr lang="en-ID" dirty="0" err="1">
                <a:solidFill>
                  <a:schemeClr val="tx1"/>
                </a:solidFill>
              </a:rPr>
              <a:t>masuk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ke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dalam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jaringan</a:t>
            </a:r>
            <a:r>
              <a:rPr lang="en-ID" dirty="0">
                <a:solidFill>
                  <a:schemeClr val="tx1"/>
                </a:solidFill>
              </a:rPr>
              <a:t> local</a:t>
            </a:r>
          </a:p>
          <a:p>
            <a:r>
              <a:rPr lang="en-ID" dirty="0" err="1">
                <a:solidFill>
                  <a:schemeClr val="tx1"/>
                </a:solidFill>
              </a:rPr>
              <a:t>Sehingga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dapat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mencegah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pake-paket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mencurigakan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untuk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masuk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ke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dalam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sistem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35E37A6-5B32-4A68-A8C3-1DB6D2B22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08723" y="3429977"/>
            <a:ext cx="4998294" cy="3109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83085-DD3C-4345-A419-A3C24989166F}"/>
              </a:ext>
            </a:extLst>
          </p:cNvPr>
          <p:cNvSpPr txBox="1"/>
          <p:nvPr/>
        </p:nvSpPr>
        <p:spPr>
          <a:xfrm>
            <a:off x="6611092" y="6539834"/>
            <a:ext cx="549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>
                <a:hlinkClick r:id="rId5" tooltip="http://kislinux.blogspot.com/2012/03/mulher-e-homem-e-igual-firewall-vs-ddos.html"/>
              </a:rPr>
              <a:t>This Photo</a:t>
            </a:r>
            <a:r>
              <a:rPr lang="en-ID" sz="900"/>
              <a:t> by Unknown Author is licensed under </a:t>
            </a:r>
            <a:r>
              <a:rPr lang="en-ID" sz="900">
                <a:hlinkClick r:id="rId6" tooltip="https://creativecommons.org/licenses/by-nc-sa/3.0/"/>
              </a:rPr>
              <a:t>CC BY-SA-NC</a:t>
            </a:r>
            <a:endParaRPr lang="en-ID" sz="900"/>
          </a:p>
        </p:txBody>
      </p:sp>
    </p:spTree>
    <p:extLst>
      <p:ext uri="{BB962C8B-B14F-4D97-AF65-F5344CB8AC3E}">
        <p14:creationId xmlns:p14="http://schemas.microsoft.com/office/powerpoint/2010/main" val="2559499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5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1C94A-0534-44DD-BED0-94B01FCB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714251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err="1">
                <a:solidFill>
                  <a:srgbClr val="FFFFFF"/>
                </a:solidFill>
              </a:rPr>
              <a:t>Pengaksesan</a:t>
            </a:r>
            <a:r>
              <a:rPr lang="en-US" dirty="0">
                <a:solidFill>
                  <a:srgbClr val="FFFFFF"/>
                </a:solidFill>
              </a:rPr>
              <a:t> IoT </a:t>
            </a:r>
            <a:r>
              <a:rPr lang="en-US" dirty="0" err="1">
                <a:solidFill>
                  <a:srgbClr val="FFFFFF"/>
                </a:solidFill>
              </a:rPr>
              <a:t>melewati</a:t>
            </a:r>
            <a:r>
              <a:rPr lang="en-US" dirty="0">
                <a:solidFill>
                  <a:srgbClr val="FFFFFF"/>
                </a:solidFill>
              </a:rPr>
              <a:t> Firewall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2P IoT Connectivity Solution for Remote Control of Devices">
            <a:extLst>
              <a:ext uri="{FF2B5EF4-FFF2-40B4-BE49-F238E27FC236}">
                <a16:creationId xmlns:a16="http://schemas.microsoft.com/office/drawing/2014/main" id="{6F2B4F6B-A601-4A7C-8EA4-830745CF42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201" y="643467"/>
            <a:ext cx="10257730" cy="359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77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FEB7-8EAE-4A26-AAE9-E127A628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Firewall di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Microprosesor</a:t>
            </a:r>
            <a:r>
              <a:rPr lang="en-ID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6A00-3480-43DF-A821-192A1B2D1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D" dirty="0" err="1"/>
              <a:t>Dikarenakan</a:t>
            </a:r>
            <a:r>
              <a:rPr lang="en-ID" dirty="0"/>
              <a:t> system </a:t>
            </a:r>
            <a:r>
              <a:rPr lang="en-ID" dirty="0" err="1"/>
              <a:t>mikroposesor</a:t>
            </a:r>
            <a:r>
              <a:rPr lang="en-ID" dirty="0"/>
              <a:t> yang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computer </a:t>
            </a:r>
            <a:r>
              <a:rPr lang="en-ID" dirty="0" err="1"/>
              <a:t>biasa</a:t>
            </a:r>
            <a:r>
              <a:rPr lang="en-ID" dirty="0"/>
              <a:t>.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pemasangan</a:t>
            </a:r>
            <a:r>
              <a:rPr lang="en-ID" dirty="0"/>
              <a:t> firewall di system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menginstall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keras</a:t>
            </a:r>
            <a:r>
              <a:rPr lang="en-ID" dirty="0"/>
              <a:t> </a:t>
            </a:r>
            <a:r>
              <a:rPr lang="en-ID" dirty="0" err="1"/>
              <a:t>nya</a:t>
            </a:r>
            <a:endParaRPr lang="en-ID" dirty="0"/>
          </a:p>
          <a:p>
            <a:pPr algn="just"/>
            <a:r>
              <a:rPr lang="en-ID" dirty="0" err="1"/>
              <a:t>Sehingga</a:t>
            </a:r>
            <a:r>
              <a:rPr lang="en-ID" dirty="0"/>
              <a:t> masing-masing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dikonfigurasikan</a:t>
            </a:r>
            <a:r>
              <a:rPr lang="en-ID" dirty="0"/>
              <a:t> </a:t>
            </a:r>
            <a:r>
              <a:rPr lang="en-ID" dirty="0" err="1"/>
              <a:t>keamanannya</a:t>
            </a:r>
            <a:r>
              <a:rPr lang="en-ID" dirty="0"/>
              <a:t> </a:t>
            </a:r>
            <a:r>
              <a:rPr lang="en-ID" dirty="0" err="1"/>
              <a:t>tersendiri</a:t>
            </a:r>
            <a:endParaRPr lang="en-ID" dirty="0"/>
          </a:p>
          <a:p>
            <a:pPr algn="just"/>
            <a:endParaRPr lang="en-ID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C4CAFB-8569-4029-A94C-3A26AFB3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1619" y="3938293"/>
            <a:ext cx="10231278" cy="201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DE648-AF70-4694-A812-D258A53F3020}"/>
              </a:ext>
            </a:extLst>
          </p:cNvPr>
          <p:cNvSpPr txBox="1"/>
          <p:nvPr/>
        </p:nvSpPr>
        <p:spPr>
          <a:xfrm>
            <a:off x="761619" y="5957875"/>
            <a:ext cx="10231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>
                <a:hlinkClick r:id="rId3" tooltip="http://serverfault.com/questions/811587/how-to-set-dscp-values-for-outgoing-traffic-from-my-linux-server-to-check-whethe"/>
              </a:rPr>
              <a:t>This Photo</a:t>
            </a:r>
            <a:r>
              <a:rPr lang="en-ID" sz="900"/>
              <a:t> by Unknown Author is licensed under </a:t>
            </a:r>
            <a:r>
              <a:rPr lang="en-ID" sz="900">
                <a:hlinkClick r:id="rId4" tooltip="https://creativecommons.org/licenses/by-sa/3.0/"/>
              </a:rPr>
              <a:t>CC BY-SA</a:t>
            </a:r>
            <a:endParaRPr lang="en-ID" sz="900"/>
          </a:p>
        </p:txBody>
      </p:sp>
    </p:spTree>
    <p:extLst>
      <p:ext uri="{BB962C8B-B14F-4D97-AF65-F5344CB8AC3E}">
        <p14:creationId xmlns:p14="http://schemas.microsoft.com/office/powerpoint/2010/main" val="48047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9D04-D200-49AF-A298-287D101B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499533"/>
            <a:ext cx="3706761" cy="1658198"/>
          </a:xfrm>
        </p:spPr>
        <p:txBody>
          <a:bodyPr>
            <a:normAutofit/>
          </a:bodyPr>
          <a:lstStyle/>
          <a:p>
            <a:r>
              <a:rPr lang="en-ID" sz="4100"/>
              <a:t>Firewall di Sistem Microkontroler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A0F4FC4-9341-44F1-B385-E0B0DAAE0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999" y="1014855"/>
            <a:ext cx="6912217" cy="48385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3F2D7-9F2E-4AA8-862A-1EDA4E80A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10" y="2011680"/>
            <a:ext cx="3706761" cy="3864732"/>
          </a:xfrm>
        </p:spPr>
        <p:txBody>
          <a:bodyPr>
            <a:normAutofit/>
          </a:bodyPr>
          <a:lstStyle/>
          <a:p>
            <a:pPr algn="just"/>
            <a:r>
              <a:rPr lang="en-ID" sz="2000" dirty="0" err="1"/>
              <a:t>Berbeda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system </a:t>
            </a:r>
            <a:r>
              <a:rPr lang="en-ID" sz="2000" dirty="0" err="1"/>
              <a:t>mikroprosesor</a:t>
            </a:r>
            <a:r>
              <a:rPr lang="en-ID" sz="2000" dirty="0"/>
              <a:t>, </a:t>
            </a:r>
            <a:r>
              <a:rPr lang="en-ID" sz="2000" dirty="0" err="1"/>
              <a:t>perangkat</a:t>
            </a:r>
            <a:r>
              <a:rPr lang="en-ID" sz="2000" dirty="0"/>
              <a:t> </a:t>
            </a:r>
            <a:r>
              <a:rPr lang="en-ID" sz="2000" dirty="0" err="1"/>
              <a:t>mikrokontroler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kemampuan</a:t>
            </a:r>
            <a:r>
              <a:rPr lang="en-ID" sz="2000" dirty="0"/>
              <a:t> </a:t>
            </a:r>
            <a:r>
              <a:rPr lang="en-ID" sz="2000" dirty="0" err="1"/>
              <a:t>pemrosesan</a:t>
            </a:r>
            <a:r>
              <a:rPr lang="en-ID" sz="2000" dirty="0"/>
              <a:t> yang </a:t>
            </a:r>
            <a:r>
              <a:rPr lang="en-ID" sz="2000" dirty="0" err="1"/>
              <a:t>kuat</a:t>
            </a:r>
            <a:r>
              <a:rPr lang="en-ID" sz="2000" dirty="0"/>
              <a:t>. </a:t>
            </a:r>
            <a:r>
              <a:rPr lang="en-ID" sz="2000" dirty="0" err="1"/>
              <a:t>Sehingga</a:t>
            </a:r>
            <a:r>
              <a:rPr lang="en-ID" sz="2000" dirty="0"/>
              <a:t> </a:t>
            </a:r>
            <a:r>
              <a:rPr lang="en-ID" sz="2000" dirty="0" err="1"/>
              <a:t>diperlukan</a:t>
            </a:r>
            <a:r>
              <a:rPr lang="en-ID" sz="2000" dirty="0"/>
              <a:t> </a:t>
            </a:r>
            <a:r>
              <a:rPr lang="en-ID" sz="2000" dirty="0" err="1"/>
              <a:t>perangkat</a:t>
            </a:r>
            <a:r>
              <a:rPr lang="en-ID" sz="2000" dirty="0"/>
              <a:t> </a:t>
            </a:r>
            <a:r>
              <a:rPr lang="en-ID" sz="2000" dirty="0" err="1"/>
              <a:t>tambahan</a:t>
            </a:r>
            <a:r>
              <a:rPr lang="en-ID" sz="2000" dirty="0"/>
              <a:t> yang </a:t>
            </a:r>
            <a:r>
              <a:rPr lang="en-ID" sz="2000" dirty="0" err="1"/>
              <a:t>diletakkan</a:t>
            </a:r>
            <a:r>
              <a:rPr lang="en-ID" sz="2000" dirty="0"/>
              <a:t> di Gateway</a:t>
            </a:r>
          </a:p>
          <a:p>
            <a:pPr algn="just"/>
            <a:endParaRPr lang="en-ID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4F4F3-960F-449C-BD1A-FC065CB1BEC6}"/>
              </a:ext>
            </a:extLst>
          </p:cNvPr>
          <p:cNvSpPr txBox="1"/>
          <p:nvPr/>
        </p:nvSpPr>
        <p:spPr>
          <a:xfrm>
            <a:off x="5264822" y="5653351"/>
            <a:ext cx="228139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3" tooltip="http://commons.wikimedia.org/wiki/File:Gateway_firewall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D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74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2582F-8BC7-4832-A4F0-ABE02F69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Internal? </a:t>
            </a:r>
            <a:r>
              <a:rPr lang="en-ID" dirty="0" err="1"/>
              <a:t>Eksternal</a:t>
            </a:r>
            <a:r>
              <a:rPr lang="en-ID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595A-E280-4146-989D-DBB0D1BB6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Firewall </a:t>
            </a:r>
            <a:r>
              <a:rPr lang="en-ID" dirty="0" err="1"/>
              <a:t>setidak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</a:t>
            </a:r>
            <a:r>
              <a:rPr lang="en-ID" dirty="0" err="1"/>
              <a:t>dipasang</a:t>
            </a:r>
            <a:r>
              <a:rPr lang="en-ID" dirty="0"/>
              <a:t> minimal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apapun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kemungkinan</a:t>
            </a:r>
            <a:r>
              <a:rPr lang="en-ID" dirty="0"/>
              <a:t> </a:t>
            </a:r>
            <a:r>
              <a:rPr lang="en-ID" dirty="0" err="1"/>
              <a:t>kemasukan</a:t>
            </a:r>
            <a:r>
              <a:rPr lang="en-ID" dirty="0"/>
              <a:t> </a:t>
            </a:r>
            <a:r>
              <a:rPr lang="en-ID" dirty="0" err="1"/>
              <a:t>perangkat-perangkat</a:t>
            </a:r>
            <a:r>
              <a:rPr lang="en-ID" dirty="0"/>
              <a:t> </a:t>
            </a:r>
            <a:r>
              <a:rPr lang="en-ID" dirty="0" err="1"/>
              <a:t>mencurigakan</a:t>
            </a:r>
            <a:r>
              <a:rPr lang="en-ID" dirty="0"/>
              <a:t>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15E5B7F-EE4B-4B59-AABF-18CC80EE9B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75181" y="2872910"/>
            <a:ext cx="5516819" cy="39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3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F9FB-93B0-4A64-8D36-8389CB97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Intrusion Detection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F70AC-E92E-434A-B06D-4A962A336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Firewall, system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database yang </a:t>
            </a:r>
            <a:r>
              <a:rPr lang="en-ID" dirty="0" err="1"/>
              <a:t>diperbarui</a:t>
            </a:r>
            <a:r>
              <a:rPr lang="en-ID" dirty="0"/>
              <a:t> </a:t>
            </a:r>
            <a:r>
              <a:rPr lang="en-ID" dirty="0" err="1"/>
              <a:t>tiap</a:t>
            </a:r>
            <a:r>
              <a:rPr lang="en-ID" dirty="0"/>
              <a:t> </a:t>
            </a:r>
            <a:r>
              <a:rPr lang="en-ID" dirty="0" err="1"/>
              <a:t>minggu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mendeteksi</a:t>
            </a:r>
            <a:r>
              <a:rPr lang="en-ID" dirty="0"/>
              <a:t> </a:t>
            </a:r>
            <a:r>
              <a:rPr lang="en-ID" dirty="0" err="1"/>
              <a:t>paket-paket</a:t>
            </a:r>
            <a:r>
              <a:rPr lang="en-ID" dirty="0"/>
              <a:t> data </a:t>
            </a:r>
            <a:r>
              <a:rPr lang="en-ID" dirty="0" err="1"/>
              <a:t>mencurigakan</a:t>
            </a:r>
            <a:r>
              <a:rPr lang="en-ID" dirty="0"/>
              <a:t> yang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lolos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firewall</a:t>
            </a:r>
          </a:p>
          <a:p>
            <a:endParaRPr lang="en-ID" dirty="0"/>
          </a:p>
          <a:p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Snort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dipasang</a:t>
            </a:r>
            <a:r>
              <a:rPr lang="en-ID" dirty="0"/>
              <a:t> di </a:t>
            </a:r>
            <a:r>
              <a:rPr lang="en-ID" dirty="0" err="1"/>
              <a:t>perangkat</a:t>
            </a:r>
            <a:r>
              <a:rPr lang="en-ID" dirty="0"/>
              <a:t> IoT</a:t>
            </a:r>
          </a:p>
          <a:p>
            <a:r>
              <a:rPr lang="en-ID" dirty="0" err="1"/>
              <a:t>Namun</a:t>
            </a:r>
            <a:r>
              <a:rPr lang="en-ID" dirty="0"/>
              <a:t> Arduino, </a:t>
            </a:r>
            <a:r>
              <a:rPr lang="en-ID" dirty="0" err="1"/>
              <a:t>NodeMCU</a:t>
            </a:r>
            <a:r>
              <a:rPr lang="en-ID" dirty="0"/>
              <a:t>, ESP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bisa</a:t>
            </a:r>
            <a:endParaRPr lang="en-ID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74AE5C3-9ADE-4922-9B85-33F30FA42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64476" y="3986262"/>
            <a:ext cx="4744679" cy="2640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3EEBA-D485-4F48-8E99-0B33396F9248}"/>
              </a:ext>
            </a:extLst>
          </p:cNvPr>
          <p:cNvSpPr txBox="1"/>
          <p:nvPr/>
        </p:nvSpPr>
        <p:spPr>
          <a:xfrm>
            <a:off x="5751256" y="6627168"/>
            <a:ext cx="6057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>
                <a:hlinkClick r:id="rId3" tooltip="http://redesfran-cisco.blogspot.com/2012/12/seguridad-informatica-snort.html"/>
              </a:rPr>
              <a:t>This Photo</a:t>
            </a:r>
            <a:r>
              <a:rPr lang="en-ID" sz="900"/>
              <a:t> by Unknown Author is licensed under </a:t>
            </a:r>
            <a:r>
              <a:rPr lang="en-ID" sz="900">
                <a:hlinkClick r:id="rId4" tooltip="https://creativecommons.org/licenses/by-nc-nd/3.0/"/>
              </a:rPr>
              <a:t>CC BY-NC-ND</a:t>
            </a:r>
            <a:endParaRPr lang="en-ID" sz="900"/>
          </a:p>
        </p:txBody>
      </p:sp>
    </p:spTree>
    <p:extLst>
      <p:ext uri="{BB962C8B-B14F-4D97-AF65-F5344CB8AC3E}">
        <p14:creationId xmlns:p14="http://schemas.microsoft.com/office/powerpoint/2010/main" val="301399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E723-F99E-46CB-8A34-44F63D9E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D886-DD5E-478D-8642-58A71C41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Ketika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terisolasi</a:t>
            </a:r>
            <a:r>
              <a:rPr lang="en-ID" dirty="0"/>
              <a:t> dan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Internet</a:t>
            </a:r>
          </a:p>
          <a:p>
            <a:pPr lvl="1"/>
            <a:r>
              <a:rPr lang="en-ID" dirty="0" err="1"/>
              <a:t>Menggunakan</a:t>
            </a:r>
            <a:r>
              <a:rPr lang="en-ID" dirty="0"/>
              <a:t> password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wifi</a:t>
            </a:r>
            <a:r>
              <a:rPr lang="en-ID" dirty="0"/>
              <a:t> </a:t>
            </a:r>
            <a:r>
              <a:rPr lang="en-ID" dirty="0" err="1"/>
              <a:t>rumah</a:t>
            </a:r>
            <a:endParaRPr lang="en-ID" dirty="0"/>
          </a:p>
          <a:p>
            <a:pPr lvl="1"/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internet</a:t>
            </a:r>
          </a:p>
          <a:p>
            <a:pPr lvl="1"/>
            <a:r>
              <a:rPr lang="en-ID" dirty="0" err="1"/>
              <a:t>Menggunakan</a:t>
            </a:r>
            <a:r>
              <a:rPr lang="en-ID" dirty="0"/>
              <a:t> firewall</a:t>
            </a:r>
          </a:p>
          <a:p>
            <a:pPr lvl="1"/>
            <a:r>
              <a:rPr lang="en-ID" dirty="0" err="1"/>
              <a:t>Menggunakan</a:t>
            </a:r>
            <a:r>
              <a:rPr lang="en-ID" dirty="0"/>
              <a:t> Intrusion Detection System</a:t>
            </a:r>
          </a:p>
          <a:p>
            <a:pPr lvl="1"/>
            <a:r>
              <a:rPr lang="en-ID" dirty="0" err="1"/>
              <a:t>Memperbarui</a:t>
            </a:r>
            <a:r>
              <a:rPr lang="en-ID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50531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BBB044D-1FA2-455E-AC6A-5F54C7EC6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297" b="107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57B91-971E-4866-90BA-DBBA4C14A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alibri Light"/>
              </a:rPr>
              <a:t>Intro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6EE7-BE0A-4375-B20E-7F2A67336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alibri Light"/>
              </a:rPr>
              <a:t>Internet of things:</a:t>
            </a:r>
          </a:p>
          <a:p>
            <a:pPr marL="347345" lvl="1"/>
            <a:r>
              <a:rPr lang="en-US">
                <a:solidFill>
                  <a:schemeClr val="tx1"/>
                </a:solidFill>
                <a:cs typeface="Calibri Light"/>
              </a:rPr>
              <a:t>Alat Pengamanan </a:t>
            </a:r>
          </a:p>
          <a:p>
            <a:pPr marL="347345" lvl="1"/>
            <a:r>
              <a:rPr lang="en-US">
                <a:solidFill>
                  <a:schemeClr val="tx1"/>
                </a:solidFill>
                <a:cs typeface="Calibri Light"/>
              </a:rPr>
              <a:t>Target Serangan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BC93B-E658-478D-81AC-794045212247}"/>
              </a:ext>
            </a:extLst>
          </p:cNvPr>
          <p:cNvSpPr txBox="1"/>
          <p:nvPr/>
        </p:nvSpPr>
        <p:spPr>
          <a:xfrm>
            <a:off x="10029228" y="6657945"/>
            <a:ext cx="216277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3" tooltip="https://infosec.becem.net/security-concept-lock-on-digital-scre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ID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60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omponen elektronik dengan latar belakang putih">
            <a:extLst>
              <a:ext uri="{FF2B5EF4-FFF2-40B4-BE49-F238E27FC236}">
                <a16:creationId xmlns:a16="http://schemas.microsoft.com/office/drawing/2014/main" id="{D096B011-C3B0-4FD5-A18F-E560E39B9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762198-0A53-4B04-92A6-88C73FF4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ID">
                <a:solidFill>
                  <a:schemeClr val="tx1"/>
                </a:solidFill>
              </a:rPr>
              <a:t>Alat Pengamanan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FDF55-35F6-4128-8940-8E8E0444E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/>
          </a:bodyPr>
          <a:lstStyle/>
          <a:p>
            <a:r>
              <a:rPr lang="en-ID" dirty="0" err="1">
                <a:solidFill>
                  <a:schemeClr val="tx1"/>
                </a:solidFill>
              </a:rPr>
              <a:t>Dikarenakan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modularitas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serta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penggunaan</a:t>
            </a:r>
            <a:r>
              <a:rPr lang="en-ID" dirty="0">
                <a:solidFill>
                  <a:schemeClr val="tx1"/>
                </a:solidFill>
              </a:rPr>
              <a:t> yang </a:t>
            </a:r>
            <a:r>
              <a:rPr lang="en-ID" dirty="0" err="1">
                <a:solidFill>
                  <a:schemeClr val="tx1"/>
                </a:solidFill>
              </a:rPr>
              <a:t>bervariatif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perangkat</a:t>
            </a:r>
            <a:r>
              <a:rPr lang="en-ID" dirty="0">
                <a:solidFill>
                  <a:schemeClr val="tx1"/>
                </a:solidFill>
              </a:rPr>
              <a:t> Internet of Things </a:t>
            </a:r>
            <a:r>
              <a:rPr lang="en-ID" dirty="0" err="1">
                <a:solidFill>
                  <a:schemeClr val="tx1"/>
                </a:solidFill>
              </a:rPr>
              <a:t>dapat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digunakan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sebagai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alat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pengamanan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untuk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melindungi</a:t>
            </a:r>
            <a:r>
              <a:rPr lang="en-ID" dirty="0">
                <a:solidFill>
                  <a:schemeClr val="tx1"/>
                </a:solidFill>
              </a:rPr>
              <a:t> asset </a:t>
            </a:r>
            <a:r>
              <a:rPr lang="en-ID" dirty="0" err="1">
                <a:solidFill>
                  <a:schemeClr val="tx1"/>
                </a:solidFill>
              </a:rPr>
              <a:t>rumah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maupun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kantor</a:t>
            </a:r>
            <a:r>
              <a:rPr lang="en-ID" dirty="0">
                <a:solidFill>
                  <a:schemeClr val="tx1"/>
                </a:solidFill>
              </a:rPr>
              <a:t>. </a:t>
            </a:r>
            <a:r>
              <a:rPr lang="en-ID" dirty="0" err="1">
                <a:solidFill>
                  <a:schemeClr val="tx1"/>
                </a:solidFill>
              </a:rPr>
              <a:t>Sebagai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contoh</a:t>
            </a:r>
            <a:endParaRPr lang="en-ID" dirty="0">
              <a:solidFill>
                <a:schemeClr val="tx1"/>
              </a:solidFill>
            </a:endParaRPr>
          </a:p>
          <a:p>
            <a:pPr lvl="1"/>
            <a:r>
              <a:rPr lang="en-ID" dirty="0" err="1">
                <a:solidFill>
                  <a:schemeClr val="tx1"/>
                </a:solidFill>
              </a:rPr>
              <a:t>Pintu</a:t>
            </a:r>
            <a:r>
              <a:rPr lang="en-ID" dirty="0">
                <a:solidFill>
                  <a:schemeClr val="tx1"/>
                </a:solidFill>
              </a:rPr>
              <a:t> Face Recognition</a:t>
            </a:r>
          </a:p>
          <a:p>
            <a:pPr lvl="1"/>
            <a:r>
              <a:rPr lang="en-ID" dirty="0">
                <a:solidFill>
                  <a:schemeClr val="tx1"/>
                </a:solidFill>
              </a:rPr>
              <a:t>Motion Detection</a:t>
            </a:r>
          </a:p>
          <a:p>
            <a:pPr lvl="1"/>
            <a:r>
              <a:rPr lang="en-ID" dirty="0">
                <a:solidFill>
                  <a:schemeClr val="tx1"/>
                </a:solidFill>
              </a:rPr>
              <a:t>Tripwire System</a:t>
            </a:r>
          </a:p>
          <a:p>
            <a:pPr lvl="1"/>
            <a:r>
              <a:rPr lang="en-ID">
                <a:solidFill>
                  <a:schemeClr val="tx1"/>
                </a:solidFill>
              </a:rPr>
              <a:t>Dan lain-lain</a:t>
            </a:r>
          </a:p>
        </p:txBody>
      </p:sp>
    </p:spTree>
    <p:extLst>
      <p:ext uri="{BB962C8B-B14F-4D97-AF65-F5344CB8AC3E}">
        <p14:creationId xmlns:p14="http://schemas.microsoft.com/office/powerpoint/2010/main" val="2512535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4164FE0A-F6F0-4A44-A678-2A18E90E71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60" b="144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0A6D4-848A-40DC-B03B-72308FFD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ID">
                <a:solidFill>
                  <a:schemeClr val="tx1"/>
                </a:solidFill>
              </a:rPr>
              <a:t>Biometric Sensor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780DA-6D83-42CD-9FE1-E7BF2EF24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/>
          </a:bodyPr>
          <a:lstStyle/>
          <a:p>
            <a:r>
              <a:rPr lang="en-ID">
                <a:solidFill>
                  <a:schemeClr val="tx1"/>
                </a:solidFill>
              </a:rPr>
              <a:t>Untuk mendukung pengamanan berbasiskan IoT. Banyak sensor yang dapat digunakan berupa:</a:t>
            </a:r>
          </a:p>
          <a:p>
            <a:pPr lvl="1"/>
            <a:r>
              <a:rPr lang="en-ID">
                <a:solidFill>
                  <a:schemeClr val="tx1"/>
                </a:solidFill>
              </a:rPr>
              <a:t>Fingerprint</a:t>
            </a:r>
          </a:p>
          <a:p>
            <a:pPr lvl="1"/>
            <a:r>
              <a:rPr lang="en-ID">
                <a:solidFill>
                  <a:schemeClr val="tx1"/>
                </a:solidFill>
              </a:rPr>
              <a:t>Pendeteksi Wajah</a:t>
            </a:r>
          </a:p>
          <a:p>
            <a:pPr lvl="1"/>
            <a:r>
              <a:rPr lang="en-ID">
                <a:solidFill>
                  <a:schemeClr val="tx1"/>
                </a:solidFill>
              </a:rPr>
              <a:t>Pendeteksi Iris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67220-375D-460D-825B-69050DE32128}"/>
              </a:ext>
            </a:extLst>
          </p:cNvPr>
          <p:cNvSpPr txBox="1"/>
          <p:nvPr/>
        </p:nvSpPr>
        <p:spPr>
          <a:xfrm>
            <a:off x="9777557" y="6657945"/>
            <a:ext cx="24144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3" tooltip="http://www.community-oesterreich.com/2015/05/30/iris-scanner-am-android-phon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D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24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rgbClr val="326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B49B2953-07DF-49BB-812D-DA5AEEB58D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728" r="29297"/>
          <a:stretch/>
        </p:blipFill>
        <p:spPr>
          <a:xfrm>
            <a:off x="20" y="10"/>
            <a:ext cx="7555971" cy="685799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739DB0-20ED-425E-92C8-EAC6BB582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Fingerprint </a:t>
            </a:r>
            <a:r>
              <a:rPr lang="en-US" sz="3200" dirty="0" err="1">
                <a:solidFill>
                  <a:srgbClr val="FFFFFF"/>
                </a:solidFill>
              </a:rPr>
              <a:t>adalah</a:t>
            </a:r>
            <a:r>
              <a:rPr lang="en-US" sz="3200" dirty="0">
                <a:solidFill>
                  <a:srgbClr val="FFFFFF"/>
                </a:solidFill>
              </a:rPr>
              <a:t> salah </a:t>
            </a:r>
            <a:r>
              <a:rPr lang="en-US" sz="3200" dirty="0" err="1">
                <a:solidFill>
                  <a:srgbClr val="FFFFFF"/>
                </a:solidFill>
              </a:rPr>
              <a:t>satu</a:t>
            </a:r>
            <a:r>
              <a:rPr lang="en-US" sz="3200" dirty="0">
                <a:solidFill>
                  <a:srgbClr val="FFFFFF"/>
                </a:solidFill>
              </a:rPr>
              <a:t> Teknik </a:t>
            </a:r>
            <a:r>
              <a:rPr lang="en-US" sz="3200" dirty="0" err="1">
                <a:solidFill>
                  <a:srgbClr val="FFFFFF"/>
                </a:solidFill>
              </a:rPr>
              <a:t>pengamanan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perangkat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untuk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mendeteksi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pemiiik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perangkat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tersebut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6BD4DE-C851-4589-8979-56674C2D0A6D}"/>
              </a:ext>
            </a:extLst>
          </p:cNvPr>
          <p:cNvSpPr txBox="1"/>
          <p:nvPr/>
        </p:nvSpPr>
        <p:spPr>
          <a:xfrm>
            <a:off x="5141548" y="6657945"/>
            <a:ext cx="24144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3" tooltip="http://www.htxt.co.za/2014/07/07/fingerprint-and-facial-scanners-coming-to-sa-bord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D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47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PU dengan bilangan biner dan cetak biru">
            <a:extLst>
              <a:ext uri="{FF2B5EF4-FFF2-40B4-BE49-F238E27FC236}">
                <a16:creationId xmlns:a16="http://schemas.microsoft.com/office/drawing/2014/main" id="{CCC72F35-7BF9-4F4D-A8E3-070969F42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9F975-2FE2-4E7E-9304-868ECCEE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ID">
                <a:solidFill>
                  <a:schemeClr val="tx1"/>
                </a:solidFill>
              </a:rPr>
              <a:t>Lanjutan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DED96-6B18-4D04-A096-D6E0F15EE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/>
          </a:bodyPr>
          <a:lstStyle/>
          <a:p>
            <a:r>
              <a:rPr lang="en-ID">
                <a:solidFill>
                  <a:schemeClr val="tx1"/>
                </a:solidFill>
              </a:rPr>
              <a:t>Selain menggunakan biometric, juga dapat menggunakan gabungan berbagai macam sensor untuk mendeteksi asset atau barang</a:t>
            </a:r>
          </a:p>
          <a:p>
            <a:pPr lvl="1"/>
            <a:r>
              <a:rPr lang="en-ID">
                <a:solidFill>
                  <a:schemeClr val="tx1"/>
                </a:solidFill>
              </a:rPr>
              <a:t>Beacon</a:t>
            </a:r>
          </a:p>
          <a:p>
            <a:pPr lvl="1"/>
            <a:r>
              <a:rPr lang="en-ID">
                <a:solidFill>
                  <a:schemeClr val="tx1"/>
                </a:solidFill>
              </a:rPr>
              <a:t>Laser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E682631-6A41-427E-8041-085EB38B0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89290" y="2458562"/>
            <a:ext cx="5702690" cy="389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9608E1-1833-42CB-847F-6825CB4E471C}"/>
              </a:ext>
            </a:extLst>
          </p:cNvPr>
          <p:cNvSpPr txBox="1"/>
          <p:nvPr/>
        </p:nvSpPr>
        <p:spPr>
          <a:xfrm>
            <a:off x="10302216" y="6358467"/>
            <a:ext cx="188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>
                <a:hlinkClick r:id="rId4" tooltip="https://ictoblog.nl/2016/02/11/google-beacons-versus-apple-beacons"/>
              </a:rPr>
              <a:t>This Photo</a:t>
            </a:r>
            <a:r>
              <a:rPr lang="en-ID" sz="900"/>
              <a:t> by Unknown Author is licensed under </a:t>
            </a:r>
            <a:r>
              <a:rPr lang="en-ID" sz="900">
                <a:hlinkClick r:id="rId5" tooltip="https://creativecommons.org/licenses/by-nc-sa/3.0/"/>
              </a:rPr>
              <a:t>CC BY-SA-NC</a:t>
            </a:r>
            <a:endParaRPr lang="en-ID" sz="900"/>
          </a:p>
        </p:txBody>
      </p:sp>
    </p:spTree>
    <p:extLst>
      <p:ext uri="{BB962C8B-B14F-4D97-AF65-F5344CB8AC3E}">
        <p14:creationId xmlns:p14="http://schemas.microsoft.com/office/powerpoint/2010/main" val="1182610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rgbClr val="284464"/>
          </a:solidFill>
          <a:ln>
            <a:solidFill>
              <a:srgbClr val="284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DA0C0-3FCE-4F91-97FE-78C88B8D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ID" sz="4000" dirty="0">
                <a:solidFill>
                  <a:srgbClr val="FFFFFF"/>
                </a:solidFill>
              </a:rPr>
              <a:t>Laser Sensor</a:t>
            </a:r>
          </a:p>
        </p:txBody>
      </p: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F2BCCD6-71D8-4175-A20C-57F02BEDFC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999" y="1079682"/>
            <a:ext cx="6278529" cy="470889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12E997-A393-461B-9313-366B4DCD2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Merupakan</a:t>
            </a:r>
            <a:r>
              <a:rPr lang="en-US" sz="2800" dirty="0">
                <a:solidFill>
                  <a:srgbClr val="FFFFFF"/>
                </a:solidFill>
              </a:rPr>
              <a:t> sensor yang </a:t>
            </a:r>
            <a:r>
              <a:rPr lang="en-US" sz="2800" dirty="0" err="1">
                <a:solidFill>
                  <a:srgbClr val="FFFFFF"/>
                </a:solidFill>
              </a:rPr>
              <a:t>menggunakan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cahaya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untuk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mendeteksi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jarak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</a:p>
          <a:p>
            <a:r>
              <a:rPr lang="en-US" sz="2800" dirty="0" err="1">
                <a:solidFill>
                  <a:srgbClr val="FFFFFF"/>
                </a:solidFill>
              </a:rPr>
              <a:t>Sehingga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efektif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untuk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dijadikan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pengamanan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6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ey chain on a keyboard&#10;&#10;Description automatically generated with medium confidence">
            <a:extLst>
              <a:ext uri="{FF2B5EF4-FFF2-40B4-BE49-F238E27FC236}">
                <a16:creationId xmlns:a16="http://schemas.microsoft.com/office/drawing/2014/main" id="{F829A4FF-0ED6-467B-9CD4-A7D7946DD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453" b="52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E4E3A-4D82-4D3A-9FB5-C5E0A8E1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alibri Light"/>
              </a:rPr>
              <a:t>Keamanan Internet of Things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4EEE4-82BF-420A-984D-332357AEC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alibri Light"/>
              </a:rPr>
              <a:t>Layaknya komputer pada biasanya, perangkat-perangkat Interent of Things juga rentan akan serangan maupun gangguan dari pihak luar.</a:t>
            </a:r>
          </a:p>
          <a:p>
            <a:r>
              <a:rPr lang="en-US">
                <a:solidFill>
                  <a:schemeClr val="tx1"/>
                </a:solidFill>
                <a:cs typeface="Calibri Light"/>
              </a:rPr>
              <a:t>Terlebih lagi perangkat perangkat yang selalu terhubung ke internet selama 24 jam pun memiliki resiko ini</a:t>
            </a:r>
          </a:p>
          <a:p>
            <a:r>
              <a:rPr lang="en-US">
                <a:solidFill>
                  <a:schemeClr val="tx1"/>
                </a:solidFill>
                <a:cs typeface="Calibri Light"/>
              </a:rPr>
              <a:t>Sehingga diperlukan pengamanan berupa:</a:t>
            </a:r>
          </a:p>
          <a:p>
            <a:pPr marL="347345" lvl="1"/>
            <a:r>
              <a:rPr lang="en-US">
                <a:solidFill>
                  <a:schemeClr val="tx1"/>
                </a:solidFill>
                <a:cs typeface="Calibri Light"/>
              </a:rPr>
              <a:t>Pengamanan jaringan</a:t>
            </a:r>
          </a:p>
          <a:p>
            <a:pPr marL="347345" lvl="1"/>
            <a:r>
              <a:rPr lang="en-US">
                <a:solidFill>
                  <a:schemeClr val="tx1"/>
                </a:solidFill>
                <a:cs typeface="Calibri Light"/>
              </a:rPr>
              <a:t>Pengamanan Perangkat</a:t>
            </a:r>
          </a:p>
        </p:txBody>
      </p:sp>
    </p:spTree>
    <p:extLst>
      <p:ext uri="{BB962C8B-B14F-4D97-AF65-F5344CB8AC3E}">
        <p14:creationId xmlns:p14="http://schemas.microsoft.com/office/powerpoint/2010/main" val="1683103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PU dengan bilangan biner dan cetak biru">
            <a:extLst>
              <a:ext uri="{FF2B5EF4-FFF2-40B4-BE49-F238E27FC236}">
                <a16:creationId xmlns:a16="http://schemas.microsoft.com/office/drawing/2014/main" id="{25CF586E-FD2B-4D3E-8248-C9EEB8F5F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115924-8F3A-4504-AB4E-71ACE0B1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ID">
                <a:solidFill>
                  <a:schemeClr val="tx1"/>
                </a:solidFill>
              </a:rPr>
              <a:t>Keamanan Dasar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BE7E1-8ED6-4EB5-8697-DAF304E5B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/>
          </a:bodyPr>
          <a:lstStyle/>
          <a:p>
            <a:r>
              <a:rPr lang="en-ID" sz="2800" dirty="0" err="1">
                <a:solidFill>
                  <a:schemeClr val="tx1"/>
                </a:solidFill>
              </a:rPr>
              <a:t>Keamanan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dasar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seperti</a:t>
            </a:r>
            <a:r>
              <a:rPr lang="en-ID" sz="28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ID" sz="2800" dirty="0">
                <a:solidFill>
                  <a:schemeClr val="tx1"/>
                </a:solidFill>
              </a:rPr>
              <a:t>Firewall </a:t>
            </a:r>
          </a:p>
          <a:p>
            <a:pPr lvl="2"/>
            <a:r>
              <a:rPr lang="en-ID" sz="2400" dirty="0" err="1">
                <a:solidFill>
                  <a:schemeClr val="tx1"/>
                </a:solidFill>
              </a:rPr>
              <a:t>merupakan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lapisan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pertahanan</a:t>
            </a:r>
            <a:r>
              <a:rPr lang="en-ID" sz="2400" dirty="0">
                <a:solidFill>
                  <a:schemeClr val="tx1"/>
                </a:solidFill>
              </a:rPr>
              <a:t> paling </a:t>
            </a:r>
            <a:r>
              <a:rPr lang="en-ID" sz="2400" dirty="0" err="1">
                <a:solidFill>
                  <a:schemeClr val="tx1"/>
                </a:solidFill>
              </a:rPr>
              <a:t>pertama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dari</a:t>
            </a:r>
            <a:r>
              <a:rPr lang="en-ID" sz="2400" dirty="0">
                <a:solidFill>
                  <a:schemeClr val="tx1"/>
                </a:solidFill>
              </a:rPr>
              <a:t> internet </a:t>
            </a:r>
            <a:r>
              <a:rPr lang="en-ID" sz="2400" dirty="0" err="1">
                <a:solidFill>
                  <a:schemeClr val="tx1"/>
                </a:solidFill>
              </a:rPr>
              <a:t>maupun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jaringan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dengan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menyaring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paket-paket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berbahaya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dari</a:t>
            </a:r>
            <a:r>
              <a:rPr lang="en-ID" sz="2400" dirty="0">
                <a:solidFill>
                  <a:schemeClr val="tx1"/>
                </a:solidFill>
              </a:rPr>
              <a:t> internet</a:t>
            </a:r>
          </a:p>
          <a:p>
            <a:pPr lvl="1"/>
            <a:r>
              <a:rPr lang="en-ID" sz="2800" dirty="0">
                <a:solidFill>
                  <a:schemeClr val="tx1"/>
                </a:solidFill>
              </a:rPr>
              <a:t>Intrusion Detection System</a:t>
            </a:r>
          </a:p>
          <a:p>
            <a:pPr lvl="2"/>
            <a:r>
              <a:rPr lang="en-ID" sz="2400" dirty="0" err="1">
                <a:solidFill>
                  <a:schemeClr val="tx1"/>
                </a:solidFill>
              </a:rPr>
              <a:t>Merupakan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lapisan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pertahanan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kedua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setelah</a:t>
            </a:r>
            <a:r>
              <a:rPr lang="en-ID" sz="2400" dirty="0">
                <a:solidFill>
                  <a:schemeClr val="tx1"/>
                </a:solidFill>
              </a:rPr>
              <a:t> Firewall yang </a:t>
            </a:r>
            <a:r>
              <a:rPr lang="en-ID" sz="2400" dirty="0" err="1">
                <a:solidFill>
                  <a:schemeClr val="tx1"/>
                </a:solidFill>
              </a:rPr>
              <a:t>berguna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untuk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mendeteksi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paket-paket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secara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lebih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spesifik</a:t>
            </a:r>
            <a:endParaRPr lang="en-ID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23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472</Words>
  <Application>Microsoft Office PowerPoint</Application>
  <PresentationFormat>Widescreen</PresentationFormat>
  <Paragraphs>70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 Light</vt:lpstr>
      <vt:lpstr>Metropolitan</vt:lpstr>
      <vt:lpstr>Internet of Things</vt:lpstr>
      <vt:lpstr>Intro</vt:lpstr>
      <vt:lpstr>Alat Pengamanan</vt:lpstr>
      <vt:lpstr>Biometric Sensor IoT</vt:lpstr>
      <vt:lpstr>PowerPoint Presentation</vt:lpstr>
      <vt:lpstr>Lanjutan</vt:lpstr>
      <vt:lpstr>Laser Sensor</vt:lpstr>
      <vt:lpstr>Keamanan Internet of Things</vt:lpstr>
      <vt:lpstr>Keamanan Dasar IoT</vt:lpstr>
      <vt:lpstr>Firewall</vt:lpstr>
      <vt:lpstr>Pengaksesan IoT melewati Firewall</vt:lpstr>
      <vt:lpstr>Firewall di Sistem Microprosesor </vt:lpstr>
      <vt:lpstr>Firewall di Sistem Microkontroler</vt:lpstr>
      <vt:lpstr>Internal? Eksternal?</vt:lpstr>
      <vt:lpstr>Intrusion Detection System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ALAUDDIN MAULANA HIRZAN</cp:lastModifiedBy>
  <cp:revision>47</cp:revision>
  <dcterms:created xsi:type="dcterms:W3CDTF">2012-12-03T06:56:55Z</dcterms:created>
  <dcterms:modified xsi:type="dcterms:W3CDTF">2021-11-14T08:37:22Z</dcterms:modified>
</cp:coreProperties>
</file>